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Raleway"/>
      <p:regular r:id="rId34"/>
      <p:bold r:id="rId35"/>
      <p:italic r:id="rId36"/>
      <p:boldItalic r:id="rId37"/>
    </p:embeddedFont>
    <p:embeddedFont>
      <p:font typeface="Lat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italic.fntdata"/><Relationship Id="rId20" Type="http://schemas.openxmlformats.org/officeDocument/2006/relationships/slide" Target="slides/slide15.xml"/><Relationship Id="rId41" Type="http://schemas.openxmlformats.org/officeDocument/2006/relationships/font" Target="fonts/Lato-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aleway-bold.fntdata"/><Relationship Id="rId12" Type="http://schemas.openxmlformats.org/officeDocument/2006/relationships/slide" Target="slides/slide7.xml"/><Relationship Id="rId34" Type="http://schemas.openxmlformats.org/officeDocument/2006/relationships/font" Target="fonts/Raleway-regular.fntdata"/><Relationship Id="rId15" Type="http://schemas.openxmlformats.org/officeDocument/2006/relationships/slide" Target="slides/slide10.xml"/><Relationship Id="rId37" Type="http://schemas.openxmlformats.org/officeDocument/2006/relationships/font" Target="fonts/Raleway-boldItalic.fntdata"/><Relationship Id="rId14" Type="http://schemas.openxmlformats.org/officeDocument/2006/relationships/slide" Target="slides/slide9.xml"/><Relationship Id="rId36" Type="http://schemas.openxmlformats.org/officeDocument/2006/relationships/font" Target="fonts/Raleway-italic.fntdata"/><Relationship Id="rId17" Type="http://schemas.openxmlformats.org/officeDocument/2006/relationships/slide" Target="slides/slide12.xml"/><Relationship Id="rId39" Type="http://schemas.openxmlformats.org/officeDocument/2006/relationships/font" Target="fonts/Lato-bold.fntdata"/><Relationship Id="rId16" Type="http://schemas.openxmlformats.org/officeDocument/2006/relationships/slide" Target="slides/slide11.xml"/><Relationship Id="rId38" Type="http://schemas.openxmlformats.org/officeDocument/2006/relationships/font" Target="fonts/La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b803b5054d_5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b803b5054d_5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b803b5054d_5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b803b5054d_5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b803b5054d_5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b803b5054d_5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b803b5054d_5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b803b5054d_5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b803b5054d_5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b803b5054d_5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b803b5054d_5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b803b5054d_5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b803b5054d_5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b803b5054d_5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b803b5054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b803b5054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b803b5054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b803b5054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b803b5054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b803b5054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b803b505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b803b505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b803b5054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b803b5054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b803b5054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b803b5054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b803b5054d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b803b5054d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b803b5054d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b803b5054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b803b5054d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b803b5054d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b803b5054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b803b5054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b803b5054d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b803b5054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b803b5054d_5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b803b5054d_5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b803b5054d_5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b803b5054d_5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b803b5054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b803b5054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b803b5054d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b803b5054d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b803b5054d_5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b803b5054d_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b803b5054d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b803b5054d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b803b5054d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b803b5054d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b803b5054d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b803b5054d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b803b5054d_5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b803b5054d_5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6.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3388675" y="1201600"/>
            <a:ext cx="5305800" cy="2195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Detección de armonía y estructura rítmica musical</a:t>
            </a:r>
            <a:endParaRPr/>
          </a:p>
        </p:txBody>
      </p:sp>
      <p:pic>
        <p:nvPicPr>
          <p:cNvPr id="73" name="Google Shape;73;p13"/>
          <p:cNvPicPr preferRelativeResize="0"/>
          <p:nvPr/>
        </p:nvPicPr>
        <p:blipFill>
          <a:blip r:embed="rId3">
            <a:alphaModFix/>
          </a:blip>
          <a:stretch>
            <a:fillRect/>
          </a:stretch>
        </p:blipFill>
        <p:spPr>
          <a:xfrm>
            <a:off x="740225" y="1442752"/>
            <a:ext cx="2516476" cy="25164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22"/>
          <p:cNvPicPr preferRelativeResize="0"/>
          <p:nvPr/>
        </p:nvPicPr>
        <p:blipFill>
          <a:blip r:embed="rId3">
            <a:alphaModFix/>
          </a:blip>
          <a:stretch>
            <a:fillRect/>
          </a:stretch>
        </p:blipFill>
        <p:spPr>
          <a:xfrm>
            <a:off x="650425" y="1412825"/>
            <a:ext cx="2654264" cy="1493975"/>
          </a:xfrm>
          <a:prstGeom prst="rect">
            <a:avLst/>
          </a:prstGeom>
          <a:noFill/>
          <a:ln>
            <a:noFill/>
          </a:ln>
        </p:spPr>
      </p:pic>
      <p:pic>
        <p:nvPicPr>
          <p:cNvPr id="133" name="Google Shape;133;p22"/>
          <p:cNvPicPr preferRelativeResize="0"/>
          <p:nvPr/>
        </p:nvPicPr>
        <p:blipFill>
          <a:blip r:embed="rId4">
            <a:alphaModFix/>
          </a:blip>
          <a:stretch>
            <a:fillRect/>
          </a:stretch>
        </p:blipFill>
        <p:spPr>
          <a:xfrm>
            <a:off x="5663400" y="1186850"/>
            <a:ext cx="1824300" cy="1824300"/>
          </a:xfrm>
          <a:prstGeom prst="rect">
            <a:avLst/>
          </a:prstGeom>
          <a:noFill/>
          <a:ln>
            <a:noFill/>
          </a:ln>
        </p:spPr>
      </p:pic>
      <p:pic>
        <p:nvPicPr>
          <p:cNvPr id="134" name="Google Shape;134;p22"/>
          <p:cNvPicPr preferRelativeResize="0"/>
          <p:nvPr/>
        </p:nvPicPr>
        <p:blipFill>
          <a:blip r:embed="rId5">
            <a:alphaModFix/>
          </a:blip>
          <a:stretch>
            <a:fillRect/>
          </a:stretch>
        </p:blipFill>
        <p:spPr>
          <a:xfrm>
            <a:off x="3051125" y="3333899"/>
            <a:ext cx="2821537" cy="1493975"/>
          </a:xfrm>
          <a:prstGeom prst="rect">
            <a:avLst/>
          </a:prstGeom>
          <a:noFill/>
          <a:ln>
            <a:noFill/>
          </a:ln>
        </p:spPr>
      </p:pic>
      <p:sp>
        <p:nvSpPr>
          <p:cNvPr id="135" name="Google Shape;135;p22"/>
          <p:cNvSpPr txBox="1"/>
          <p:nvPr/>
        </p:nvSpPr>
        <p:spPr>
          <a:xfrm>
            <a:off x="1132950" y="786650"/>
            <a:ext cx="1227000" cy="4002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
              <a:t>Académica</a:t>
            </a:r>
            <a:endParaRPr/>
          </a:p>
        </p:txBody>
      </p:sp>
      <p:sp>
        <p:nvSpPr>
          <p:cNvPr id="136" name="Google Shape;136;p22"/>
          <p:cNvSpPr txBox="1"/>
          <p:nvPr/>
        </p:nvSpPr>
        <p:spPr>
          <a:xfrm>
            <a:off x="5962050" y="632250"/>
            <a:ext cx="1227000" cy="4002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
              <a:t>Jazz</a:t>
            </a:r>
            <a:endParaRPr/>
          </a:p>
        </p:txBody>
      </p:sp>
      <p:sp>
        <p:nvSpPr>
          <p:cNvPr id="137" name="Google Shape;137;p22"/>
          <p:cNvSpPr txBox="1"/>
          <p:nvPr/>
        </p:nvSpPr>
        <p:spPr>
          <a:xfrm>
            <a:off x="3958500" y="2794425"/>
            <a:ext cx="1227000" cy="4002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
              <a:t>Popular</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3"/>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highlight>
                  <a:srgbClr val="FFF2CC"/>
                </a:highlight>
              </a:rPr>
              <a:t>T</a:t>
            </a:r>
            <a:r>
              <a:rPr lang="es">
                <a:highlight>
                  <a:srgbClr val="FFF2CC"/>
                </a:highlight>
              </a:rPr>
              <a:t>iempos de </a:t>
            </a:r>
            <a:r>
              <a:rPr lang="es">
                <a:highlight>
                  <a:srgbClr val="FFF2CC"/>
                </a:highlight>
              </a:rPr>
              <a:t>ejecución</a:t>
            </a:r>
            <a:r>
              <a:rPr lang="es">
                <a:highlight>
                  <a:srgbClr val="FFF2CC"/>
                </a:highlight>
              </a:rPr>
              <a:t> :</a:t>
            </a:r>
            <a:endParaRPr>
              <a:highlight>
                <a:srgbClr val="FFF2CC"/>
              </a:highlight>
            </a:endParaRPr>
          </a:p>
        </p:txBody>
      </p:sp>
      <p:pic>
        <p:nvPicPr>
          <p:cNvPr id="143" name="Google Shape;143;p23"/>
          <p:cNvPicPr preferRelativeResize="0"/>
          <p:nvPr/>
        </p:nvPicPr>
        <p:blipFill>
          <a:blip r:embed="rId3">
            <a:alphaModFix/>
          </a:blip>
          <a:stretch>
            <a:fillRect/>
          </a:stretch>
        </p:blipFill>
        <p:spPr>
          <a:xfrm>
            <a:off x="1936475" y="1370125"/>
            <a:ext cx="4330825" cy="3210075"/>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4"/>
          <p:cNvSpPr txBox="1"/>
          <p:nvPr>
            <p:ph type="title"/>
          </p:nvPr>
        </p:nvSpPr>
        <p:spPr>
          <a:xfrm>
            <a:off x="2400250" y="33390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highlight>
                  <a:srgbClr val="FFF2CC"/>
                </a:highlight>
              </a:rPr>
              <a:t> tiempo de ejecución para distintos valores de k :</a:t>
            </a:r>
            <a:endParaRPr>
              <a:highlight>
                <a:srgbClr val="FFF2CC"/>
              </a:highlight>
            </a:endParaRPr>
          </a:p>
        </p:txBody>
      </p:sp>
      <p:sp>
        <p:nvSpPr>
          <p:cNvPr id="149" name="Google Shape;149;p24"/>
          <p:cNvSpPr txBox="1"/>
          <p:nvPr/>
        </p:nvSpPr>
        <p:spPr>
          <a:xfrm>
            <a:off x="1504625" y="1521425"/>
            <a:ext cx="6699000" cy="6156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
              <a:t> k indica el número de puntos de separación que existen en la canción y a el número de acordes con los que se trabaje</a:t>
            </a:r>
            <a:endParaRPr/>
          </a:p>
        </p:txBody>
      </p:sp>
      <p:pic>
        <p:nvPicPr>
          <p:cNvPr id="150" name="Google Shape;150;p24"/>
          <p:cNvPicPr preferRelativeResize="0"/>
          <p:nvPr/>
        </p:nvPicPr>
        <p:blipFill>
          <a:blip r:embed="rId3">
            <a:alphaModFix/>
          </a:blip>
          <a:stretch>
            <a:fillRect/>
          </a:stretch>
        </p:blipFill>
        <p:spPr>
          <a:xfrm>
            <a:off x="3091800" y="2353150"/>
            <a:ext cx="2760550" cy="2006400"/>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5"/>
          <p:cNvSpPr txBox="1"/>
          <p:nvPr/>
        </p:nvSpPr>
        <p:spPr>
          <a:xfrm>
            <a:off x="509125" y="1141075"/>
            <a:ext cx="3717300" cy="12621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
              <a:t>Uno de los ficheros de salida que genera el programa contiene la progresión armónica de la canción. En él se indica los instantes de tiempo donde se produce el cambio armónico y el tipo de acorde que se da</a:t>
            </a:r>
            <a:endParaRPr/>
          </a:p>
        </p:txBody>
      </p:sp>
      <p:sp>
        <p:nvSpPr>
          <p:cNvPr id="156" name="Google Shape;156;p25"/>
          <p:cNvSpPr txBox="1"/>
          <p:nvPr/>
        </p:nvSpPr>
        <p:spPr>
          <a:xfrm>
            <a:off x="4330175" y="1141075"/>
            <a:ext cx="4304700" cy="12621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
              <a:t>En una primera aproximación se realizaron experimentos sobre una base de datos de 44 canciones MIDI de música clásica con diferentes tonalidades. En el 80% de los casos, la tonalidad que se calculaba era la correcta.</a:t>
            </a:r>
            <a:endParaRPr/>
          </a:p>
        </p:txBody>
      </p:sp>
      <p:pic>
        <p:nvPicPr>
          <p:cNvPr id="157" name="Google Shape;157;p25"/>
          <p:cNvPicPr preferRelativeResize="0"/>
          <p:nvPr/>
        </p:nvPicPr>
        <p:blipFill>
          <a:blip r:embed="rId3">
            <a:alphaModFix/>
          </a:blip>
          <a:stretch>
            <a:fillRect/>
          </a:stretch>
        </p:blipFill>
        <p:spPr>
          <a:xfrm>
            <a:off x="575950" y="2935950"/>
            <a:ext cx="7817874" cy="1162000"/>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6"/>
          <p:cNvSpPr txBox="1"/>
          <p:nvPr/>
        </p:nvSpPr>
        <p:spPr>
          <a:xfrm>
            <a:off x="242850" y="613750"/>
            <a:ext cx="8142300" cy="6156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
              <a:t>En la tabla siguiente se muestran los mejores resultados que se han obtenido para cada género usando distintos valores de cuantificación</a:t>
            </a:r>
            <a:endParaRPr/>
          </a:p>
        </p:txBody>
      </p:sp>
      <p:pic>
        <p:nvPicPr>
          <p:cNvPr id="163" name="Google Shape;163;p26"/>
          <p:cNvPicPr preferRelativeResize="0"/>
          <p:nvPr/>
        </p:nvPicPr>
        <p:blipFill>
          <a:blip r:embed="rId3">
            <a:alphaModFix/>
          </a:blip>
          <a:stretch>
            <a:fillRect/>
          </a:stretch>
        </p:blipFill>
        <p:spPr>
          <a:xfrm>
            <a:off x="242850" y="1543575"/>
            <a:ext cx="8142324" cy="2194575"/>
          </a:xfrm>
          <a:prstGeom prst="rect">
            <a:avLst/>
          </a:prstGeom>
          <a:noFill/>
          <a:ln cap="flat" cmpd="sng" w="28575">
            <a:solidFill>
              <a:schemeClr val="dk2"/>
            </a:solidFill>
            <a:prstDash val="solid"/>
            <a:round/>
            <a:headEnd len="sm" w="sm" type="none"/>
            <a:tailEnd len="sm" w="sm" type="none"/>
          </a:ln>
        </p:spPr>
      </p:pic>
      <p:sp>
        <p:nvSpPr>
          <p:cNvPr id="164" name="Google Shape;164;p26"/>
          <p:cNvSpPr txBox="1"/>
          <p:nvPr/>
        </p:nvSpPr>
        <p:spPr>
          <a:xfrm>
            <a:off x="1759025" y="3941900"/>
            <a:ext cx="5748600" cy="4002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
              <a:t>R</a:t>
            </a:r>
            <a:r>
              <a:rPr lang="es"/>
              <a:t>esultados para transcripciones usando acordes de Jazz</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7"/>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highlight>
                  <a:srgbClr val="FFF2CC"/>
                </a:highlight>
              </a:rPr>
              <a:t>Detección</a:t>
            </a:r>
            <a:r>
              <a:rPr lang="es">
                <a:highlight>
                  <a:srgbClr val="FFF2CC"/>
                </a:highlight>
              </a:rPr>
              <a:t> de tempo en audio real :</a:t>
            </a:r>
            <a:endParaRPr>
              <a:highlight>
                <a:srgbClr val="FFF2CC"/>
              </a:highlight>
            </a:endParaRPr>
          </a:p>
        </p:txBody>
      </p:sp>
      <p:sp>
        <p:nvSpPr>
          <p:cNvPr id="170" name="Google Shape;170;p27"/>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1" name="Google Shape;171;p27"/>
          <p:cNvPicPr preferRelativeResize="0"/>
          <p:nvPr/>
        </p:nvPicPr>
        <p:blipFill>
          <a:blip r:embed="rId3">
            <a:alphaModFix/>
          </a:blip>
          <a:stretch>
            <a:fillRect/>
          </a:stretch>
        </p:blipFill>
        <p:spPr>
          <a:xfrm>
            <a:off x="2542150" y="1326926"/>
            <a:ext cx="5653575" cy="3283076"/>
          </a:xfrm>
          <a:prstGeom prst="rect">
            <a:avLst/>
          </a:prstGeom>
          <a:noFill/>
          <a:ln>
            <a:noFill/>
          </a:ln>
        </p:spPr>
      </p:pic>
      <p:sp>
        <p:nvSpPr>
          <p:cNvPr id="172" name="Google Shape;172;p27"/>
          <p:cNvSpPr txBox="1"/>
          <p:nvPr/>
        </p:nvSpPr>
        <p:spPr>
          <a:xfrm>
            <a:off x="380350" y="2014175"/>
            <a:ext cx="1789500" cy="19086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
              <a:t>En la tabla siguiente se muestran los mejores resultados que se han obtenido para cada género usando distintos valores de cuantificación :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8"/>
          <p:cNvSpPr txBox="1"/>
          <p:nvPr>
            <p:ph type="title"/>
          </p:nvPr>
        </p:nvSpPr>
        <p:spPr>
          <a:xfrm>
            <a:off x="2391600" y="2042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highlight>
                  <a:srgbClr val="FFF2CC"/>
                </a:highlight>
              </a:rPr>
              <a:t>Resultado presentados para nueve géneros musicales :</a:t>
            </a:r>
            <a:endParaRPr>
              <a:highlight>
                <a:srgbClr val="FFF2CC"/>
              </a:highlight>
            </a:endParaRPr>
          </a:p>
        </p:txBody>
      </p:sp>
      <p:pic>
        <p:nvPicPr>
          <p:cNvPr id="178" name="Google Shape;178;p28"/>
          <p:cNvPicPr preferRelativeResize="0"/>
          <p:nvPr/>
        </p:nvPicPr>
        <p:blipFill>
          <a:blip r:embed="rId3">
            <a:alphaModFix/>
          </a:blip>
          <a:stretch>
            <a:fillRect/>
          </a:stretch>
        </p:blipFill>
        <p:spPr>
          <a:xfrm>
            <a:off x="1490000" y="1277075"/>
            <a:ext cx="5788726" cy="3315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311700" y="103750"/>
            <a:ext cx="8520600" cy="572700"/>
          </a:xfrm>
          <a:prstGeom prst="rect">
            <a:avLst/>
          </a:prstGeom>
          <a:solidFill>
            <a:srgbClr val="FFF2CC"/>
          </a:solidFill>
          <a:ln cap="flat" cmpd="sng" w="28575">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Segmentación armónica y detección de tempo</a:t>
            </a:r>
            <a:endParaRPr/>
          </a:p>
        </p:txBody>
      </p:sp>
      <p:pic>
        <p:nvPicPr>
          <p:cNvPr id="184" name="Google Shape;184;p29"/>
          <p:cNvPicPr preferRelativeResize="0"/>
          <p:nvPr/>
        </p:nvPicPr>
        <p:blipFill>
          <a:blip r:embed="rId3">
            <a:alphaModFix/>
          </a:blip>
          <a:stretch>
            <a:fillRect/>
          </a:stretch>
        </p:blipFill>
        <p:spPr>
          <a:xfrm>
            <a:off x="311700" y="797475"/>
            <a:ext cx="3984624" cy="4073850"/>
          </a:xfrm>
          <a:prstGeom prst="rect">
            <a:avLst/>
          </a:prstGeom>
          <a:noFill/>
          <a:ln>
            <a:noFill/>
          </a:ln>
        </p:spPr>
      </p:pic>
      <p:pic>
        <p:nvPicPr>
          <p:cNvPr id="185" name="Google Shape;185;p29"/>
          <p:cNvPicPr preferRelativeResize="0"/>
          <p:nvPr/>
        </p:nvPicPr>
        <p:blipFill>
          <a:blip r:embed="rId4">
            <a:alphaModFix/>
          </a:blip>
          <a:stretch>
            <a:fillRect/>
          </a:stretch>
        </p:blipFill>
        <p:spPr>
          <a:xfrm>
            <a:off x="4425050" y="797475"/>
            <a:ext cx="4302434" cy="40738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30"/>
          <p:cNvPicPr preferRelativeResize="0"/>
          <p:nvPr/>
        </p:nvPicPr>
        <p:blipFill>
          <a:blip r:embed="rId3">
            <a:alphaModFix/>
          </a:blip>
          <a:stretch>
            <a:fillRect/>
          </a:stretch>
        </p:blipFill>
        <p:spPr>
          <a:xfrm>
            <a:off x="311700" y="445025"/>
            <a:ext cx="4401507" cy="3979775"/>
          </a:xfrm>
          <a:prstGeom prst="rect">
            <a:avLst/>
          </a:prstGeom>
          <a:noFill/>
          <a:ln>
            <a:noFill/>
          </a:ln>
        </p:spPr>
      </p:pic>
      <p:pic>
        <p:nvPicPr>
          <p:cNvPr id="191" name="Google Shape;191;p30"/>
          <p:cNvPicPr preferRelativeResize="0"/>
          <p:nvPr/>
        </p:nvPicPr>
        <p:blipFill>
          <a:blip r:embed="rId4">
            <a:alphaModFix/>
          </a:blip>
          <a:stretch>
            <a:fillRect/>
          </a:stretch>
        </p:blipFill>
        <p:spPr>
          <a:xfrm>
            <a:off x="4831325" y="445037"/>
            <a:ext cx="3753053" cy="39797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31"/>
          <p:cNvPicPr preferRelativeResize="0"/>
          <p:nvPr/>
        </p:nvPicPr>
        <p:blipFill>
          <a:blip r:embed="rId3">
            <a:alphaModFix/>
          </a:blip>
          <a:stretch>
            <a:fillRect/>
          </a:stretch>
        </p:blipFill>
        <p:spPr>
          <a:xfrm>
            <a:off x="332600" y="666662"/>
            <a:ext cx="4060494" cy="3810176"/>
          </a:xfrm>
          <a:prstGeom prst="rect">
            <a:avLst/>
          </a:prstGeom>
          <a:noFill/>
          <a:ln>
            <a:noFill/>
          </a:ln>
        </p:spPr>
      </p:pic>
      <p:pic>
        <p:nvPicPr>
          <p:cNvPr id="197" name="Google Shape;197;p31"/>
          <p:cNvPicPr preferRelativeResize="0"/>
          <p:nvPr/>
        </p:nvPicPr>
        <p:blipFill>
          <a:blip r:embed="rId4">
            <a:alphaModFix/>
          </a:blip>
          <a:stretch>
            <a:fillRect/>
          </a:stretch>
        </p:blipFill>
        <p:spPr>
          <a:xfrm>
            <a:off x="4572001" y="666663"/>
            <a:ext cx="4332750" cy="381018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highlight>
                  <a:srgbClr val="D9EAD3"/>
                </a:highlight>
              </a:rPr>
              <a:t>INTRODUCCIÓN</a:t>
            </a:r>
            <a:endParaRPr>
              <a:highlight>
                <a:srgbClr val="D9EAD3"/>
              </a:highlight>
            </a:endParaRPr>
          </a:p>
        </p:txBody>
      </p:sp>
      <p:sp>
        <p:nvSpPr>
          <p:cNvPr id="79" name="Google Shape;79;p14"/>
          <p:cNvSpPr txBox="1"/>
          <p:nvPr/>
        </p:nvSpPr>
        <p:spPr>
          <a:xfrm>
            <a:off x="311700" y="1824000"/>
            <a:ext cx="8520600" cy="6156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
              <a:t>El algoritmo desarrollado </a:t>
            </a:r>
            <a:r>
              <a:rPr lang="es"/>
              <a:t>c</a:t>
            </a:r>
            <a:r>
              <a:rPr lang="es"/>
              <a:t>onsigue dividir una canción en unidades armónicas sin hacer uso de la información rítmica. Se puede dividir en dos partes: Segmentación y Etiquetación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32"/>
          <p:cNvPicPr preferRelativeResize="0"/>
          <p:nvPr/>
        </p:nvPicPr>
        <p:blipFill>
          <a:blip r:embed="rId3">
            <a:alphaModFix/>
          </a:blip>
          <a:stretch>
            <a:fillRect/>
          </a:stretch>
        </p:blipFill>
        <p:spPr>
          <a:xfrm>
            <a:off x="282600" y="519250"/>
            <a:ext cx="4169851" cy="4105003"/>
          </a:xfrm>
          <a:prstGeom prst="rect">
            <a:avLst/>
          </a:prstGeom>
          <a:noFill/>
          <a:ln>
            <a:noFill/>
          </a:ln>
        </p:spPr>
      </p:pic>
      <p:pic>
        <p:nvPicPr>
          <p:cNvPr id="203" name="Google Shape;203;p32"/>
          <p:cNvPicPr preferRelativeResize="0"/>
          <p:nvPr/>
        </p:nvPicPr>
        <p:blipFill>
          <a:blip r:embed="rId4">
            <a:alphaModFix/>
          </a:blip>
          <a:stretch>
            <a:fillRect/>
          </a:stretch>
        </p:blipFill>
        <p:spPr>
          <a:xfrm>
            <a:off x="4572000" y="514425"/>
            <a:ext cx="4169850" cy="41146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3"/>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9" name="Google Shape;209;p33"/>
          <p:cNvPicPr preferRelativeResize="0"/>
          <p:nvPr/>
        </p:nvPicPr>
        <p:blipFill>
          <a:blip r:embed="rId3">
            <a:alphaModFix/>
          </a:blip>
          <a:stretch>
            <a:fillRect/>
          </a:stretch>
        </p:blipFill>
        <p:spPr>
          <a:xfrm>
            <a:off x="129674" y="419263"/>
            <a:ext cx="4273849" cy="4304976"/>
          </a:xfrm>
          <a:prstGeom prst="rect">
            <a:avLst/>
          </a:prstGeom>
          <a:noFill/>
          <a:ln>
            <a:noFill/>
          </a:ln>
        </p:spPr>
      </p:pic>
      <p:pic>
        <p:nvPicPr>
          <p:cNvPr id="210" name="Google Shape;210;p33"/>
          <p:cNvPicPr preferRelativeResize="0"/>
          <p:nvPr/>
        </p:nvPicPr>
        <p:blipFill>
          <a:blip r:embed="rId4">
            <a:alphaModFix/>
          </a:blip>
          <a:stretch>
            <a:fillRect/>
          </a:stretch>
        </p:blipFill>
        <p:spPr>
          <a:xfrm>
            <a:off x="4479375" y="445025"/>
            <a:ext cx="4352925" cy="4279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4"/>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6" name="Google Shape;216;p3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7" name="Google Shape;217;p34"/>
          <p:cNvPicPr preferRelativeResize="0"/>
          <p:nvPr/>
        </p:nvPicPr>
        <p:blipFill>
          <a:blip r:embed="rId3">
            <a:alphaModFix/>
          </a:blip>
          <a:stretch>
            <a:fillRect/>
          </a:stretch>
        </p:blipFill>
        <p:spPr>
          <a:xfrm>
            <a:off x="311700" y="445024"/>
            <a:ext cx="4033726" cy="4154250"/>
          </a:xfrm>
          <a:prstGeom prst="rect">
            <a:avLst/>
          </a:prstGeom>
          <a:noFill/>
          <a:ln>
            <a:noFill/>
          </a:ln>
        </p:spPr>
      </p:pic>
      <p:pic>
        <p:nvPicPr>
          <p:cNvPr id="218" name="Google Shape;218;p34"/>
          <p:cNvPicPr preferRelativeResize="0"/>
          <p:nvPr/>
        </p:nvPicPr>
        <p:blipFill>
          <a:blip r:embed="rId4">
            <a:alphaModFix/>
          </a:blip>
          <a:stretch>
            <a:fillRect/>
          </a:stretch>
        </p:blipFill>
        <p:spPr>
          <a:xfrm>
            <a:off x="4464850" y="445025"/>
            <a:ext cx="4315179" cy="41542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5"/>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4" name="Google Shape;224;p35"/>
          <p:cNvPicPr preferRelativeResize="0"/>
          <p:nvPr/>
        </p:nvPicPr>
        <p:blipFill>
          <a:blip r:embed="rId3">
            <a:alphaModFix/>
          </a:blip>
          <a:stretch>
            <a:fillRect/>
          </a:stretch>
        </p:blipFill>
        <p:spPr>
          <a:xfrm>
            <a:off x="384450" y="323050"/>
            <a:ext cx="3970678" cy="4352349"/>
          </a:xfrm>
          <a:prstGeom prst="rect">
            <a:avLst/>
          </a:prstGeom>
          <a:noFill/>
          <a:ln>
            <a:noFill/>
          </a:ln>
        </p:spPr>
      </p:pic>
      <p:pic>
        <p:nvPicPr>
          <p:cNvPr id="225" name="Google Shape;225;p35"/>
          <p:cNvPicPr preferRelativeResize="0"/>
          <p:nvPr/>
        </p:nvPicPr>
        <p:blipFill>
          <a:blip r:embed="rId4">
            <a:alphaModFix/>
          </a:blip>
          <a:stretch>
            <a:fillRect/>
          </a:stretch>
        </p:blipFill>
        <p:spPr>
          <a:xfrm>
            <a:off x="4493500" y="323050"/>
            <a:ext cx="4138075" cy="43523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36"/>
          <p:cNvPicPr preferRelativeResize="0"/>
          <p:nvPr/>
        </p:nvPicPr>
        <p:blipFill>
          <a:blip r:embed="rId3">
            <a:alphaModFix/>
          </a:blip>
          <a:stretch>
            <a:fillRect/>
          </a:stretch>
        </p:blipFill>
        <p:spPr>
          <a:xfrm>
            <a:off x="2451400" y="321475"/>
            <a:ext cx="4303800" cy="45704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7"/>
          <p:cNvSpPr txBox="1"/>
          <p:nvPr>
            <p:ph type="title"/>
          </p:nvPr>
        </p:nvSpPr>
        <p:spPr>
          <a:xfrm>
            <a:off x="311700" y="116550"/>
            <a:ext cx="8520600" cy="572700"/>
          </a:xfrm>
          <a:prstGeom prst="rect">
            <a:avLst/>
          </a:prstGeom>
          <a:solidFill>
            <a:srgbClr val="FFF2CC"/>
          </a:solidFill>
          <a:ln cap="flat" cmpd="sng" w="28575">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Detección de tonalidad</a:t>
            </a:r>
            <a:endParaRPr/>
          </a:p>
        </p:txBody>
      </p:sp>
      <p:sp>
        <p:nvSpPr>
          <p:cNvPr id="236" name="Google Shape;236;p37"/>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7" name="Google Shape;237;p37"/>
          <p:cNvPicPr preferRelativeResize="0"/>
          <p:nvPr/>
        </p:nvPicPr>
        <p:blipFill>
          <a:blip r:embed="rId3">
            <a:alphaModFix/>
          </a:blip>
          <a:stretch>
            <a:fillRect/>
          </a:stretch>
        </p:blipFill>
        <p:spPr>
          <a:xfrm>
            <a:off x="311700" y="780475"/>
            <a:ext cx="4210750" cy="4160389"/>
          </a:xfrm>
          <a:prstGeom prst="rect">
            <a:avLst/>
          </a:prstGeom>
          <a:noFill/>
          <a:ln>
            <a:noFill/>
          </a:ln>
        </p:spPr>
      </p:pic>
      <p:pic>
        <p:nvPicPr>
          <p:cNvPr id="238" name="Google Shape;238;p37"/>
          <p:cNvPicPr preferRelativeResize="0"/>
          <p:nvPr/>
        </p:nvPicPr>
        <p:blipFill>
          <a:blip r:embed="rId4">
            <a:alphaModFix/>
          </a:blip>
          <a:stretch>
            <a:fillRect/>
          </a:stretch>
        </p:blipFill>
        <p:spPr>
          <a:xfrm>
            <a:off x="4621550" y="780475"/>
            <a:ext cx="4210750" cy="410682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8"/>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44" name="Google Shape;244;p38"/>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5" name="Google Shape;245;p38"/>
          <p:cNvPicPr preferRelativeResize="0"/>
          <p:nvPr/>
        </p:nvPicPr>
        <p:blipFill>
          <a:blip r:embed="rId3">
            <a:alphaModFix/>
          </a:blip>
          <a:stretch>
            <a:fillRect/>
          </a:stretch>
        </p:blipFill>
        <p:spPr>
          <a:xfrm>
            <a:off x="432725" y="219475"/>
            <a:ext cx="4260299" cy="4704549"/>
          </a:xfrm>
          <a:prstGeom prst="rect">
            <a:avLst/>
          </a:prstGeom>
          <a:noFill/>
          <a:ln>
            <a:noFill/>
          </a:ln>
        </p:spPr>
      </p:pic>
      <p:pic>
        <p:nvPicPr>
          <p:cNvPr id="246" name="Google Shape;246;p38"/>
          <p:cNvPicPr preferRelativeResize="0"/>
          <p:nvPr/>
        </p:nvPicPr>
        <p:blipFill>
          <a:blip r:embed="rId4">
            <a:alphaModFix/>
          </a:blip>
          <a:stretch>
            <a:fillRect/>
          </a:stretch>
        </p:blipFill>
        <p:spPr>
          <a:xfrm>
            <a:off x="4822675" y="1225200"/>
            <a:ext cx="3905524" cy="24502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9"/>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52" name="Google Shape;252;p39"/>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3" name="Google Shape;253;p39"/>
          <p:cNvPicPr preferRelativeResize="0"/>
          <p:nvPr/>
        </p:nvPicPr>
        <p:blipFill>
          <a:blip r:embed="rId3">
            <a:alphaModFix/>
          </a:blip>
          <a:stretch>
            <a:fillRect/>
          </a:stretch>
        </p:blipFill>
        <p:spPr>
          <a:xfrm>
            <a:off x="33613" y="18913"/>
            <a:ext cx="9076774" cy="5105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0"/>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highlight>
                  <a:srgbClr val="FFF2CC"/>
                </a:highlight>
              </a:rPr>
              <a:t>Conclusiones :</a:t>
            </a:r>
            <a:endParaRPr>
              <a:highlight>
                <a:srgbClr val="FFF2CC"/>
              </a:highlight>
            </a:endParaRPr>
          </a:p>
        </p:txBody>
      </p:sp>
      <p:sp>
        <p:nvSpPr>
          <p:cNvPr id="259" name="Google Shape;259;p40"/>
          <p:cNvSpPr txBox="1"/>
          <p:nvPr/>
        </p:nvSpPr>
        <p:spPr>
          <a:xfrm>
            <a:off x="311700" y="1386638"/>
            <a:ext cx="8316000" cy="14775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
              <a:t>El algoritmo implementado en este proyecto segmenta una canción en función de sus unidades armónicas. Una vez conocida la evolución armónica que sigue cada canción se ha calculado su tempo identificando la duración armónica que más se repite con el pulso de la canción. Los resultados demuestran que la armonía es punto clave ya que en un porcentaje muy elevado el tempo armónico (la unidad, el doble o la mitad, el triple o un tercio, el cuádruple o un cuarto) calculado es proporcional a la tempo rítmico</a:t>
            </a:r>
            <a:endParaRPr/>
          </a:p>
        </p:txBody>
      </p:sp>
      <p:sp>
        <p:nvSpPr>
          <p:cNvPr id="260" name="Google Shape;260;p40"/>
          <p:cNvSpPr txBox="1"/>
          <p:nvPr/>
        </p:nvSpPr>
        <p:spPr>
          <a:xfrm>
            <a:off x="311700" y="3146600"/>
            <a:ext cx="8316000" cy="10467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
              <a:t>Por otra parte, los porcentajes totales de acierto en el cálculo del tempo concluyen que la armonía por sí sola no permite calcular el tempo de manera exacta puesto que, a excepción de la música clásica (con un porcentaje de acierto directo del 65%), en el resto de estilos el porcentaje de acierto directo es inferior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highlight>
                  <a:srgbClr val="D9EAD3"/>
                </a:highlight>
              </a:rPr>
              <a:t>TENER EN CUENTA</a:t>
            </a:r>
            <a:endParaRPr>
              <a:highlight>
                <a:srgbClr val="D9EAD3"/>
              </a:highlight>
            </a:endParaRPr>
          </a:p>
        </p:txBody>
      </p:sp>
      <p:sp>
        <p:nvSpPr>
          <p:cNvPr id="85" name="Google Shape;85;p15"/>
          <p:cNvSpPr txBox="1"/>
          <p:nvPr/>
        </p:nvSpPr>
        <p:spPr>
          <a:xfrm>
            <a:off x="311700" y="1504125"/>
            <a:ext cx="3794400" cy="12621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
                <a:highlight>
                  <a:srgbClr val="FFF2CC"/>
                </a:highlight>
              </a:rPr>
              <a:t>Etiquetación</a:t>
            </a:r>
            <a:r>
              <a:rPr lang="es">
                <a:highlight>
                  <a:srgbClr val="FFF2CC"/>
                </a:highlight>
              </a:rPr>
              <a:t> :</a:t>
            </a:r>
            <a:r>
              <a:rPr lang="es"/>
              <a:t> </a:t>
            </a:r>
            <a:r>
              <a:rPr lang="es"/>
              <a:t>La etiquetación es el proceso por el cual se asigna un tipo de acorde a un conjunto de notas. Consiste en calcular el peso de los distintos tipos de acordes y quedarnos con el de mayor peso</a:t>
            </a:r>
            <a:endParaRPr/>
          </a:p>
        </p:txBody>
      </p:sp>
      <p:sp>
        <p:nvSpPr>
          <p:cNvPr id="86" name="Google Shape;86;p15"/>
          <p:cNvSpPr txBox="1"/>
          <p:nvPr/>
        </p:nvSpPr>
        <p:spPr>
          <a:xfrm>
            <a:off x="4512375" y="1504125"/>
            <a:ext cx="3898800" cy="12621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
                <a:highlight>
                  <a:srgbClr val="FFF2CC"/>
                </a:highlight>
              </a:rPr>
              <a:t>Segmentación</a:t>
            </a:r>
            <a:r>
              <a:rPr lang="es">
                <a:highlight>
                  <a:srgbClr val="FFF2CC"/>
                </a:highlight>
              </a:rPr>
              <a:t> :</a:t>
            </a:r>
            <a:r>
              <a:rPr lang="es"/>
              <a:t> </a:t>
            </a:r>
            <a:r>
              <a:rPr lang="es"/>
              <a:t>Segmentar, dividir en unidades </a:t>
            </a:r>
            <a:r>
              <a:rPr lang="es"/>
              <a:t>más</a:t>
            </a:r>
            <a:r>
              <a:rPr lang="es"/>
              <a:t> pequeñas, se puede realizar en función de muchos parámetros distintos: unidades rítmicas, unidades melódicas, frases/ respuestas, etc</a:t>
            </a:r>
            <a:endParaRPr/>
          </a:p>
        </p:txBody>
      </p:sp>
      <p:sp>
        <p:nvSpPr>
          <p:cNvPr id="87" name="Google Shape;87;p15"/>
          <p:cNvSpPr txBox="1"/>
          <p:nvPr/>
        </p:nvSpPr>
        <p:spPr>
          <a:xfrm>
            <a:off x="311700" y="3440550"/>
            <a:ext cx="3794400" cy="8313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dk1"/>
                </a:solidFill>
                <a:highlight>
                  <a:srgbClr val="FFF2CC"/>
                </a:highlight>
              </a:rPr>
              <a:t>Tempo :</a:t>
            </a:r>
            <a:r>
              <a:rPr lang="es"/>
              <a:t> </a:t>
            </a:r>
            <a:r>
              <a:rPr lang="es"/>
              <a:t>El tempo representa la velocidad de ejecución de una pieza musical y determina la duración de cada nota.</a:t>
            </a:r>
            <a:endParaRPr/>
          </a:p>
        </p:txBody>
      </p:sp>
      <p:sp>
        <p:nvSpPr>
          <p:cNvPr id="88" name="Google Shape;88;p15"/>
          <p:cNvSpPr txBox="1"/>
          <p:nvPr/>
        </p:nvSpPr>
        <p:spPr>
          <a:xfrm>
            <a:off x="4425975" y="3440550"/>
            <a:ext cx="3985200" cy="10467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
                <a:highlight>
                  <a:srgbClr val="FFF2CC"/>
                </a:highlight>
              </a:rPr>
              <a:t>Beat :</a:t>
            </a:r>
            <a:r>
              <a:rPr lang="es"/>
              <a:t> </a:t>
            </a:r>
            <a:r>
              <a:rPr lang="es"/>
              <a:t>El beat índica donde se producen los golpes del tempos dentro de la canción. Sirve para ajustar las notas de la canción en los tempos.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nvSpPr>
        <p:spPr>
          <a:xfrm>
            <a:off x="380850" y="1037350"/>
            <a:ext cx="3794400" cy="10467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
                <a:highlight>
                  <a:srgbClr val="FFF2CC"/>
                </a:highlight>
              </a:rPr>
              <a:t>Tonalidad :</a:t>
            </a:r>
            <a:r>
              <a:rPr lang="es"/>
              <a:t> </a:t>
            </a:r>
            <a:r>
              <a:rPr lang="es"/>
              <a:t>Una vez calculada la progresión armónica de una canción se calculará su tonalidad, para ello se buscará la cadencia perfecta (V-I) que más se repite</a:t>
            </a:r>
            <a:endParaRPr/>
          </a:p>
        </p:txBody>
      </p:sp>
      <p:sp>
        <p:nvSpPr>
          <p:cNvPr id="94" name="Google Shape;94;p16"/>
          <p:cNvSpPr txBox="1"/>
          <p:nvPr/>
        </p:nvSpPr>
        <p:spPr>
          <a:xfrm>
            <a:off x="380850" y="2571750"/>
            <a:ext cx="3794400" cy="8313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
                <a:highlight>
                  <a:srgbClr val="FFF2CC"/>
                </a:highlight>
              </a:rPr>
              <a:t>Clasificación</a:t>
            </a:r>
            <a:r>
              <a:rPr lang="es">
                <a:highlight>
                  <a:srgbClr val="FFF2CC"/>
                </a:highlight>
              </a:rPr>
              <a:t> de </a:t>
            </a:r>
            <a:r>
              <a:rPr lang="es">
                <a:highlight>
                  <a:srgbClr val="FFF2CC"/>
                </a:highlight>
              </a:rPr>
              <a:t>género</a:t>
            </a:r>
            <a:r>
              <a:rPr lang="es">
                <a:highlight>
                  <a:srgbClr val="FFF2CC"/>
                </a:highlight>
              </a:rPr>
              <a:t> :</a:t>
            </a:r>
            <a:r>
              <a:rPr lang="es"/>
              <a:t> </a:t>
            </a:r>
            <a:r>
              <a:rPr lang="es"/>
              <a:t>La clasificación de género es un punto muy importante en la organización de bases de datos musicales</a:t>
            </a:r>
            <a:endParaRPr/>
          </a:p>
        </p:txBody>
      </p:sp>
      <p:sp>
        <p:nvSpPr>
          <p:cNvPr id="95" name="Google Shape;95;p16"/>
          <p:cNvSpPr txBox="1"/>
          <p:nvPr/>
        </p:nvSpPr>
        <p:spPr>
          <a:xfrm>
            <a:off x="4728525" y="1037350"/>
            <a:ext cx="3613500" cy="14775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
                <a:highlight>
                  <a:srgbClr val="FFF2CC"/>
                </a:highlight>
              </a:rPr>
              <a:t>División</a:t>
            </a:r>
            <a:r>
              <a:rPr lang="es">
                <a:highlight>
                  <a:srgbClr val="FFF2CC"/>
                </a:highlight>
              </a:rPr>
              <a:t> en fragmentos :</a:t>
            </a:r>
            <a:r>
              <a:rPr lang="es"/>
              <a:t> </a:t>
            </a:r>
            <a:r>
              <a:rPr lang="es"/>
              <a:t>Al probar con las primeras canciones se comprueba que el tiempo de ejecución es muy grande, del orden de 14 minutos por canción. El problema reside en el cálculo del grafo y en la resolución del camino más largo</a:t>
            </a:r>
            <a:endParaRPr/>
          </a:p>
        </p:txBody>
      </p:sp>
      <p:sp>
        <p:nvSpPr>
          <p:cNvPr id="96" name="Google Shape;96;p16"/>
          <p:cNvSpPr txBox="1"/>
          <p:nvPr/>
        </p:nvSpPr>
        <p:spPr>
          <a:xfrm>
            <a:off x="4728525" y="2826750"/>
            <a:ext cx="3613500" cy="12621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
                <a:highlight>
                  <a:srgbClr val="FFF2CC"/>
                </a:highlight>
              </a:rPr>
              <a:t>Selección</a:t>
            </a:r>
            <a:r>
              <a:rPr lang="es">
                <a:highlight>
                  <a:srgbClr val="FFF2CC"/>
                </a:highlight>
              </a:rPr>
              <a:t> de acordes :</a:t>
            </a:r>
            <a:r>
              <a:rPr lang="es"/>
              <a:t> </a:t>
            </a:r>
            <a:r>
              <a:rPr lang="es"/>
              <a:t>que se van a incluir en el programa para realizar la segmentación armónica, ya que esta selección condiciona el resultado de los análisis en función del estilo de música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7"/>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highlight>
                  <a:srgbClr val="FFF2CC"/>
                </a:highlight>
              </a:rPr>
              <a:t>Resultado :</a:t>
            </a:r>
            <a:endParaRPr>
              <a:highlight>
                <a:srgbClr val="FFF2CC"/>
              </a:highlight>
            </a:endParaRPr>
          </a:p>
        </p:txBody>
      </p:sp>
      <p:sp>
        <p:nvSpPr>
          <p:cNvPr id="102" name="Google Shape;102;p17"/>
          <p:cNvSpPr txBox="1"/>
          <p:nvPr/>
        </p:nvSpPr>
        <p:spPr>
          <a:xfrm>
            <a:off x="311700" y="1590550"/>
            <a:ext cx="8462400" cy="10467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
              <a:t>El resultado son tres ficheros de texto. En uno se almacenarán los instantes de tiempo donde se ha detectado un cambio de armonía y el valor del mismo (tipo de acorde del que se trata). En otro tendremos los tempos individuales de cada segmento y el tempo total de toda la canción. El último fichero corresponde a los instantes en donde se da un beat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8"/>
          <p:cNvSpPr txBox="1"/>
          <p:nvPr/>
        </p:nvSpPr>
        <p:spPr>
          <a:xfrm>
            <a:off x="448800" y="1495500"/>
            <a:ext cx="8246400" cy="6156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
                <a:highlight>
                  <a:srgbClr val="FFF2CC"/>
                </a:highlight>
              </a:rPr>
              <a:t>Transcripción audio - midi : </a:t>
            </a:r>
            <a:r>
              <a:rPr lang="es">
                <a:highlight>
                  <a:schemeClr val="lt1"/>
                </a:highlight>
              </a:rPr>
              <a:t>Una vez desarrollado el algoritmo capaz de calcular el tempo en función de la armonía, la tonalidad y la clasificación de género usando ficheros MIDI se analizará el audio real</a:t>
            </a:r>
            <a:endParaRPr>
              <a:highlight>
                <a:schemeClr val="lt1"/>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txBox="1"/>
          <p:nvPr>
            <p:ph type="title"/>
          </p:nvPr>
        </p:nvSpPr>
        <p:spPr>
          <a:xfrm>
            <a:off x="311700" y="125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highlight>
                  <a:srgbClr val="FFF2CC"/>
                </a:highlight>
              </a:rPr>
              <a:t>Proceso :</a:t>
            </a:r>
            <a:endParaRPr>
              <a:highlight>
                <a:srgbClr val="FFF2CC"/>
              </a:highlight>
            </a:endParaRPr>
          </a:p>
        </p:txBody>
      </p:sp>
      <p:sp>
        <p:nvSpPr>
          <p:cNvPr id="113" name="Google Shape;113;p19"/>
          <p:cNvSpPr txBox="1"/>
          <p:nvPr/>
        </p:nvSpPr>
        <p:spPr>
          <a:xfrm>
            <a:off x="311700" y="749750"/>
            <a:ext cx="8520600" cy="38481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
              <a:t>A la hora de afrontar la segmentación de una canción en función de su armonía siempre se seguirá el mismo proceso:</a:t>
            </a:r>
            <a:endParaRPr/>
          </a:p>
          <a:p>
            <a:pPr indent="0" lvl="0" marL="0" rtl="0" algn="l">
              <a:spcBef>
                <a:spcPts val="0"/>
              </a:spcBef>
              <a:spcAft>
                <a:spcPts val="0"/>
              </a:spcAft>
              <a:buNone/>
            </a:pPr>
            <a:r>
              <a:rPr lang="es"/>
              <a:t>1º Seleccionar el primer trozo, de 0 a k segundos.</a:t>
            </a:r>
            <a:endParaRPr/>
          </a:p>
          <a:p>
            <a:pPr indent="0" lvl="0" marL="0" rtl="0" algn="l">
              <a:spcBef>
                <a:spcPts val="0"/>
              </a:spcBef>
              <a:spcAft>
                <a:spcPts val="0"/>
              </a:spcAft>
              <a:buNone/>
            </a:pPr>
            <a:r>
              <a:rPr lang="es"/>
              <a:t>2º Determinar todos los puntos de separación del trozo a analizar. </a:t>
            </a:r>
            <a:endParaRPr/>
          </a:p>
          <a:p>
            <a:pPr indent="0" lvl="0" marL="0" rtl="0" algn="l">
              <a:spcBef>
                <a:spcPts val="0"/>
              </a:spcBef>
              <a:spcAft>
                <a:spcPts val="0"/>
              </a:spcAft>
              <a:buNone/>
            </a:pPr>
            <a:r>
              <a:rPr lang="es"/>
              <a:t>3º Formar el grafo creando tantos nodos como puntos de separación existan. </a:t>
            </a:r>
            <a:endParaRPr/>
          </a:p>
          <a:p>
            <a:pPr indent="0" lvl="0" marL="0" rtl="0" algn="l">
              <a:spcBef>
                <a:spcPts val="0"/>
              </a:spcBef>
              <a:spcAft>
                <a:spcPts val="0"/>
              </a:spcAft>
              <a:buNone/>
            </a:pPr>
            <a:r>
              <a:rPr lang="es"/>
              <a:t>4º Búsqueda del camino más largo en el grafo y asignación de los puntos de separación que forman inicio y final de una unidad armónica.</a:t>
            </a:r>
            <a:endParaRPr/>
          </a:p>
          <a:p>
            <a:pPr indent="0" lvl="0" marL="0" rtl="0" algn="l">
              <a:spcBef>
                <a:spcPts val="0"/>
              </a:spcBef>
              <a:spcAft>
                <a:spcPts val="0"/>
              </a:spcAft>
              <a:buNone/>
            </a:pPr>
            <a:r>
              <a:rPr lang="es"/>
              <a:t>5º Cálculo de las duraciones de todas las unidades armónicas y creación de un histograma con todas ellas teniendo en cuenta un margen de desviación e.</a:t>
            </a:r>
            <a:endParaRPr/>
          </a:p>
          <a:p>
            <a:pPr indent="0" lvl="0" marL="0" rtl="0" algn="l">
              <a:spcBef>
                <a:spcPts val="0"/>
              </a:spcBef>
              <a:spcAft>
                <a:spcPts val="0"/>
              </a:spcAft>
              <a:buNone/>
            </a:pPr>
            <a:r>
              <a:rPr lang="es"/>
              <a:t>6º Cálculo del tempo relativo del segmento</a:t>
            </a:r>
            <a:endParaRPr/>
          </a:p>
          <a:p>
            <a:pPr indent="0" lvl="0" marL="0" rtl="0" algn="l">
              <a:spcBef>
                <a:spcPts val="0"/>
              </a:spcBef>
              <a:spcAft>
                <a:spcPts val="0"/>
              </a:spcAft>
              <a:buNone/>
            </a:pPr>
            <a:r>
              <a:rPr lang="es"/>
              <a:t>7º Selección del siguiente tramo a analizar, tendrá como inicio el penúltimo cambio armónico del segmento anterior, y como duración k. </a:t>
            </a:r>
            <a:endParaRPr/>
          </a:p>
          <a:p>
            <a:pPr indent="0" lvl="0" marL="0" rtl="0" algn="l">
              <a:spcBef>
                <a:spcPts val="0"/>
              </a:spcBef>
              <a:spcAft>
                <a:spcPts val="0"/>
              </a:spcAft>
              <a:buNone/>
            </a:pPr>
            <a:r>
              <a:rPr lang="es"/>
              <a:t>8º Vuelta al paso dos hasta analizar todos los segmentos.</a:t>
            </a:r>
            <a:endParaRPr/>
          </a:p>
          <a:p>
            <a:pPr indent="0" lvl="0" marL="0" rtl="0" algn="l">
              <a:spcBef>
                <a:spcPts val="0"/>
              </a:spcBef>
              <a:spcAft>
                <a:spcPts val="0"/>
              </a:spcAft>
              <a:buNone/>
            </a:pPr>
            <a:r>
              <a:rPr lang="es"/>
              <a:t>9º Cálculo del tempo general de la canción teniendo en cuenta todos los cambios armónicos. </a:t>
            </a:r>
            <a:endParaRPr/>
          </a:p>
          <a:p>
            <a:pPr indent="0" lvl="0" marL="0" rtl="0" algn="l">
              <a:spcBef>
                <a:spcPts val="0"/>
              </a:spcBef>
              <a:spcAft>
                <a:spcPts val="0"/>
              </a:spcAft>
              <a:buNone/>
            </a:pPr>
            <a:r>
              <a:rPr lang="es"/>
              <a:t>10º Cálculo del beat en función del tempo general.</a:t>
            </a:r>
            <a:endParaRPr/>
          </a:p>
          <a:p>
            <a:pPr indent="0" lvl="0" marL="0" rtl="0" algn="l">
              <a:spcBef>
                <a:spcPts val="0"/>
              </a:spcBef>
              <a:spcAft>
                <a:spcPts val="0"/>
              </a:spcAft>
              <a:buNone/>
            </a:pPr>
            <a:r>
              <a:rPr lang="es"/>
              <a:t>11º Cálculo de la tonalidad buscando la cadencia perfecta (V-I) que se repite durante más tiempo.</a:t>
            </a:r>
            <a:endParaRPr/>
          </a:p>
          <a:p>
            <a:pPr indent="0" lvl="0" marL="0" rtl="0" algn="l">
              <a:spcBef>
                <a:spcPts val="0"/>
              </a:spcBef>
              <a:spcAft>
                <a:spcPts val="0"/>
              </a:spcAft>
              <a:buNone/>
            </a:pPr>
            <a:r>
              <a:rPr lang="es"/>
              <a:t>12º Clasificación de género una vez que todas las canciones hayan sido analizadas.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highlight>
                  <a:srgbClr val="FFF2CC"/>
                </a:highlight>
              </a:rPr>
              <a:t>Estructura</a:t>
            </a:r>
            <a:r>
              <a:rPr lang="es">
                <a:highlight>
                  <a:srgbClr val="FFF2CC"/>
                </a:highlight>
              </a:rPr>
              <a:t> :</a:t>
            </a:r>
            <a:endParaRPr>
              <a:highlight>
                <a:srgbClr val="FFF2CC"/>
              </a:highlight>
            </a:endParaRPr>
          </a:p>
        </p:txBody>
      </p:sp>
      <p:sp>
        <p:nvSpPr>
          <p:cNvPr id="119" name="Google Shape;119;p20"/>
          <p:cNvSpPr txBox="1"/>
          <p:nvPr/>
        </p:nvSpPr>
        <p:spPr>
          <a:xfrm>
            <a:off x="311700" y="1192950"/>
            <a:ext cx="8520600" cy="8313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
              <a:t>El programa se puede dividir en dos partes bien diferenciadas: una primera que se encarga de recoger la información del fichero de entrada y procesarla, transformándola en una representación pianola; y una segunda que realiza la segmentación de la canción en función de la armonía y la tonalidad</a:t>
            </a:r>
            <a:endParaRPr/>
          </a:p>
        </p:txBody>
      </p:sp>
      <p:sp>
        <p:nvSpPr>
          <p:cNvPr id="120" name="Google Shape;120;p20"/>
          <p:cNvSpPr txBox="1"/>
          <p:nvPr/>
        </p:nvSpPr>
        <p:spPr>
          <a:xfrm>
            <a:off x="311700" y="2199475"/>
            <a:ext cx="8520600" cy="19086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
              <a:t>1º Lectura de la información de entrada.</a:t>
            </a:r>
            <a:endParaRPr/>
          </a:p>
          <a:p>
            <a:pPr indent="0" lvl="0" marL="0" rtl="0" algn="l">
              <a:spcBef>
                <a:spcPts val="0"/>
              </a:spcBef>
              <a:spcAft>
                <a:spcPts val="0"/>
              </a:spcAft>
              <a:buNone/>
            </a:pPr>
            <a:r>
              <a:rPr lang="es"/>
              <a:t>2º Transformación en una pianola.</a:t>
            </a:r>
            <a:endParaRPr/>
          </a:p>
          <a:p>
            <a:pPr indent="0" lvl="0" marL="0" rtl="0" algn="l">
              <a:spcBef>
                <a:spcPts val="0"/>
              </a:spcBef>
              <a:spcAft>
                <a:spcPts val="0"/>
              </a:spcAft>
              <a:buNone/>
            </a:pPr>
            <a:r>
              <a:rPr lang="es"/>
              <a:t>3º Análisis de cada cuadro: a) Segmentación b) Cálculo del histograma de duraciones armónicas. c) Cálculo del tempo.</a:t>
            </a:r>
            <a:endParaRPr/>
          </a:p>
          <a:p>
            <a:pPr indent="0" lvl="0" marL="0" rtl="0" algn="l">
              <a:spcBef>
                <a:spcPts val="0"/>
              </a:spcBef>
              <a:spcAft>
                <a:spcPts val="0"/>
              </a:spcAft>
              <a:buNone/>
            </a:pPr>
            <a:r>
              <a:rPr lang="es"/>
              <a:t>4º Una vez que se han analizado todos los cuadros se calcula el tempo general: a) Calculo del histograma de duraciones armónicas. b) Cálculo del tempo general.</a:t>
            </a:r>
            <a:endParaRPr/>
          </a:p>
          <a:p>
            <a:pPr indent="0" lvl="0" marL="0" rtl="0" algn="l">
              <a:spcBef>
                <a:spcPts val="0"/>
              </a:spcBef>
              <a:spcAft>
                <a:spcPts val="0"/>
              </a:spcAft>
              <a:buNone/>
            </a:pPr>
            <a:r>
              <a:rPr lang="es"/>
              <a:t>5º Cálculo del beat.</a:t>
            </a:r>
            <a:endParaRPr/>
          </a:p>
          <a:p>
            <a:pPr indent="0" lvl="0" marL="0" rtl="0" algn="l">
              <a:spcBef>
                <a:spcPts val="0"/>
              </a:spcBef>
              <a:spcAft>
                <a:spcPts val="0"/>
              </a:spcAft>
              <a:buNone/>
            </a:pPr>
            <a:r>
              <a:rPr lang="es"/>
              <a:t>6º Calculo de la tonalidad.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highlight>
                  <a:srgbClr val="D9EAD3"/>
                </a:highlight>
              </a:rPr>
              <a:t>Prueba 1 :</a:t>
            </a:r>
            <a:endParaRPr>
              <a:highlight>
                <a:srgbClr val="D9EAD3"/>
              </a:highlight>
            </a:endParaRPr>
          </a:p>
        </p:txBody>
      </p:sp>
      <p:sp>
        <p:nvSpPr>
          <p:cNvPr id="126" name="Google Shape;126;p21"/>
          <p:cNvSpPr txBox="1"/>
          <p:nvPr/>
        </p:nvSpPr>
        <p:spPr>
          <a:xfrm>
            <a:off x="311700" y="1435000"/>
            <a:ext cx="8091300" cy="10467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
              <a:t>Se han usado más de 850 canciones agrupadas en tres estilos: Académica, Jazz, Popular. Cada uno a su vez tiene 3 sub-estilos, de manera que dentro de la música académica tendremos: Barroco, Clasicismo, Romanticismo, en jazz: Bop , Bossanova , Pre y por último en popular: Blues , Cetic y Pop .Los experimentos están referidos a dicha base de datos</a:t>
            </a:r>
            <a:endParaRPr/>
          </a:p>
        </p:txBody>
      </p:sp>
      <p:sp>
        <p:nvSpPr>
          <p:cNvPr id="127" name="Google Shape;127;p21"/>
          <p:cNvSpPr txBox="1"/>
          <p:nvPr/>
        </p:nvSpPr>
        <p:spPr>
          <a:xfrm>
            <a:off x="311700" y="3087725"/>
            <a:ext cx="8133900" cy="8313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
              <a:t>En primera instancia se comprobó el tiempo de ejecución del programa sin realizar ningún tipo de segmentación sobre una base aleatoria de canciones (3 por cada subgénero de música académica) y los tiempos de ejecución obtenidos son los siguientes: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